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8" r:id="rId2"/>
    <p:sldId id="281" r:id="rId3"/>
    <p:sldId id="284" r:id="rId4"/>
    <p:sldId id="290" r:id="rId5"/>
    <p:sldId id="285" r:id="rId6"/>
    <p:sldId id="291" r:id="rId7"/>
    <p:sldId id="292" r:id="rId8"/>
    <p:sldId id="286" r:id="rId9"/>
    <p:sldId id="287" r:id="rId10"/>
    <p:sldId id="289" r:id="rId11"/>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t>13/01/2022</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p:nvSpPr>
        <p:spPr bwMode="auto">
          <a:xfrm>
            <a:off x="2734733" y="0"/>
            <a:ext cx="9457267"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2097050"/>
            <a:ext cx="9824509" cy="954107"/>
          </a:xfr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18700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18700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id="{76BA2ADC-A467-254B-B698-7497F51B48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420187"/>
            <a:ext cx="9824509" cy="954107"/>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descr="http://hlpvintraweb/portals/0/Images2021/cabecera-nuevo-hospital.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108" y="1638784"/>
            <a:ext cx="5389033" cy="3328458"/>
          </a:xfrm>
          <a:prstGeom prst="rect">
            <a:avLst/>
          </a:prstGeom>
          <a:noFill/>
          <a:ln>
            <a:noFill/>
          </a:ln>
        </p:spPr>
      </p:pic>
      <p:pic>
        <p:nvPicPr>
          <p:cNvPr id="12" name="Picture 9" descr="LOGO IDIPAZ_PRESENTACIÓN"/>
          <p:cNvPicPr>
            <a:picLocks noChangeAspect="1" noChangeArrowheads="1"/>
          </p:cNvPicPr>
          <p:nvPr userDrawn="1"/>
        </p:nvPicPr>
        <p:blipFill>
          <a:blip r:embed="rId4" cstate="print"/>
          <a:srcRect/>
          <a:stretch>
            <a:fillRect/>
          </a:stretch>
        </p:blipFill>
        <p:spPr bwMode="auto">
          <a:xfrm>
            <a:off x="5327652" y="6272213"/>
            <a:ext cx="1390649" cy="342900"/>
          </a:xfrm>
          <a:prstGeom prst="rect">
            <a:avLst/>
          </a:prstGeom>
          <a:noFill/>
          <a:ln w="9525">
            <a:noFill/>
            <a:miter lim="800000"/>
            <a:headEnd/>
            <a:tailEnd/>
          </a:ln>
        </p:spPr>
      </p:pic>
    </p:spTree>
    <p:extLst>
      <p:ext uri="{BB962C8B-B14F-4D97-AF65-F5344CB8AC3E}">
        <p14:creationId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36600" y="260649"/>
            <a:ext cx="11057467" cy="504056"/>
          </a:xfrm>
        </p:spPr>
        <p:txBody>
          <a:bodyPr/>
          <a:lstStyle>
            <a:lvl1pPr>
              <a:defRPr sz="2400"/>
            </a:lvl1pPr>
          </a:lstStyle>
          <a:p>
            <a:r>
              <a:rPr lang="es-ES" dirty="0"/>
              <a:t>Haga clic para modificar el estilo de título del patrón</a:t>
            </a:r>
          </a:p>
        </p:txBody>
      </p:sp>
      <p:sp>
        <p:nvSpPr>
          <p:cNvPr id="3" name="2 Marcador de contenido"/>
          <p:cNvSpPr>
            <a:spLocks noGrp="1"/>
          </p:cNvSpPr>
          <p:nvPr>
            <p:ph idx="1"/>
          </p:nvPr>
        </p:nvSpPr>
        <p:spPr>
          <a:xfrm>
            <a:off x="730251" y="1167493"/>
            <a:ext cx="10731500" cy="4421747"/>
          </a:xfrm>
        </p:spPr>
        <p:txBody>
          <a:bodyPr/>
          <a:lstStyle>
            <a:lvl1pPr marL="342900" indent="-342900">
              <a:buClr>
                <a:schemeClr val="accent1"/>
              </a:buClr>
              <a:buFont typeface="Wingdings" panose="05000000000000000000" pitchFamily="2" charset="2"/>
              <a:buChar char="§"/>
              <a:defRPr/>
            </a:lvl1pPr>
            <a:lvl2pPr marL="361950" indent="-196850">
              <a:buClr>
                <a:srgbClr val="DF0000"/>
              </a:buClr>
              <a:buSzPct val="90000"/>
              <a:buFont typeface="Courier New" panose="02070309020205020404" pitchFamily="49" charset="0"/>
              <a:buChar char="o"/>
              <a:defRPr/>
            </a:lvl2pPr>
            <a:lvl3pPr marL="558800" indent="-195263">
              <a:buFont typeface="Arial" panose="020B0604020202020204" pitchFamily="34" charset="0"/>
              <a:buChar char="•"/>
              <a:defRPr/>
            </a:lvl3pPr>
            <a:lvl4pPr>
              <a:buClr>
                <a:schemeClr val="accent2"/>
              </a:buClr>
              <a:defRPr/>
            </a:lvl4pPr>
            <a:lvl5pPr>
              <a:buClr>
                <a:schemeClr val="accent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03777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35881"/>
          </a:xfrm>
        </p:spPr>
        <p:txBody>
          <a:bodyPr/>
          <a:lstStyle/>
          <a:p>
            <a:r>
              <a:rPr lang="es-ES" dirty="0"/>
              <a:t>Haga clic para modificar el estilo de título del patrón</a:t>
            </a:r>
          </a:p>
        </p:txBody>
      </p:sp>
      <p:sp>
        <p:nvSpPr>
          <p:cNvPr id="5" name="3 Marcador de contenido"/>
          <p:cNvSpPr>
            <a:spLocks noGrp="1"/>
          </p:cNvSpPr>
          <p:nvPr>
            <p:ph sz="half" idx="10"/>
          </p:nvPr>
        </p:nvSpPr>
        <p:spPr>
          <a:xfrm>
            <a:off x="609600" y="975406"/>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92334" y="975405"/>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48855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484641"/>
          </a:xfrm>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609600" y="1314450"/>
            <a:ext cx="5386917"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6193368" y="1314450"/>
            <a:ext cx="5389033"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7" name="3 Marcador de contenido"/>
          <p:cNvSpPr>
            <a:spLocks noGrp="1"/>
          </p:cNvSpPr>
          <p:nvPr>
            <p:ph sz="half" idx="10"/>
          </p:nvPr>
        </p:nvSpPr>
        <p:spPr>
          <a:xfrm>
            <a:off x="6193368"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9302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76703"/>
          </a:xfrm>
        </p:spPr>
        <p:txBody>
          <a:body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marL="342900" indent="-342900">
              <a:buClr>
                <a:schemeClr val="accent1"/>
              </a:buClr>
              <a:buFont typeface="Wingdings" panose="05000000000000000000" pitchFamily="2" charset="2"/>
              <a:buChar char="§"/>
              <a:defRPr sz="3200"/>
            </a:lvl1pPr>
            <a:lvl2pPr marL="361950" indent="-196850">
              <a:buSzPct val="90000"/>
              <a:buFont typeface="Courier New" panose="02070309020205020404" pitchFamily="49" charset="0"/>
              <a:buChar char="o"/>
              <a:defRPr sz="2800"/>
            </a:lvl2pPr>
            <a:lvl3pPr marL="558800" indent="-195263">
              <a:buFont typeface="Arial" panose="020B0604020202020204" pitchFamily="34" charset="0"/>
              <a:buChar cha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730251" y="1194929"/>
            <a:ext cx="10731500" cy="4468142"/>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1028" name="Rectangle 4"/>
          <p:cNvSpPr>
            <a:spLocks noGrp="1" noChangeArrowheads="1"/>
          </p:cNvSpPr>
          <p:nvPr>
            <p:ph type="title"/>
          </p:nvPr>
        </p:nvSpPr>
        <p:spPr bwMode="auto">
          <a:xfrm>
            <a:off x="721784" y="282576"/>
            <a:ext cx="11057467" cy="626145"/>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4" cstate="print"/>
          <a:srcRect/>
          <a:stretch>
            <a:fillRect/>
          </a:stretch>
        </p:blipFill>
        <p:spPr bwMode="auto">
          <a:xfrm>
            <a:off x="5327652" y="6272213"/>
            <a:ext cx="1390649" cy="342900"/>
          </a:xfrm>
          <a:prstGeom prst="rect">
            <a:avLst/>
          </a:prstGeom>
          <a:noFill/>
          <a:ln w="9525">
            <a:noFill/>
            <a:miter lim="800000"/>
            <a:headEnd/>
            <a:tailEnd/>
          </a:ln>
        </p:spPr>
      </p:pic>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4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4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unidad.madrid/transparencia/normativa-planificacion/planes-programas?field_unidad_org_responsable=8284" TargetMode="External"/><Relationship Id="rId2" Type="http://schemas.openxmlformats.org/officeDocument/2006/relationships/hyperlink" Target="https://www.sanidad.gob.es/organizacion/sns/planCalidadSNS/excelencia/home.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Programa Mentor</a:t>
            </a:r>
          </a:p>
        </p:txBody>
      </p:sp>
      <p:sp>
        <p:nvSpPr>
          <p:cNvPr id="3" name="CuadroTexto 2">
            <a:extLst>
              <a:ext uri="{FF2B5EF4-FFF2-40B4-BE49-F238E27FC236}">
                <a16:creationId xmlns:a16="http://schemas.microsoft.com/office/drawing/2014/main" id="{1479893F-EC00-4224-AB91-60F88FC410E4}"/>
              </a:ext>
            </a:extLst>
          </p:cNvPr>
          <p:cNvSpPr txBox="1"/>
          <p:nvPr/>
        </p:nvSpPr>
        <p:spPr>
          <a:xfrm>
            <a:off x="5743852" y="5353050"/>
            <a:ext cx="5809973" cy="369332"/>
          </a:xfrm>
          <a:prstGeom prst="rect">
            <a:avLst/>
          </a:prstGeom>
          <a:noFill/>
        </p:spPr>
        <p:txBody>
          <a:bodyPr wrap="square" rtlCol="0">
            <a:spAutoFit/>
          </a:bodyPr>
          <a:lstStyle/>
          <a:p>
            <a:pPr algn="r"/>
            <a:r>
              <a:rPr lang="es-ES" b="1" dirty="0">
                <a:solidFill>
                  <a:schemeClr val="accent1"/>
                </a:solidFill>
              </a:rPr>
              <a:t>CICLO SEMINARIOS AES: INTERÉS ESTRATÉGICO</a:t>
            </a:r>
          </a:p>
        </p:txBody>
      </p:sp>
      <p:sp>
        <p:nvSpPr>
          <p:cNvPr id="4" name="CuadroTexto 3">
            <a:extLst>
              <a:ext uri="{FF2B5EF4-FFF2-40B4-BE49-F238E27FC236}">
                <a16:creationId xmlns:a16="http://schemas.microsoft.com/office/drawing/2014/main" id="{BF656F7E-C524-4878-88C7-AEC047D4BB3B}"/>
              </a:ext>
            </a:extLst>
          </p:cNvPr>
          <p:cNvSpPr txBox="1"/>
          <p:nvPr/>
        </p:nvSpPr>
        <p:spPr>
          <a:xfrm>
            <a:off x="6096000" y="5907048"/>
            <a:ext cx="5457825" cy="369332"/>
          </a:xfrm>
          <a:prstGeom prst="rect">
            <a:avLst/>
          </a:prstGeom>
          <a:noFill/>
        </p:spPr>
        <p:txBody>
          <a:bodyPr wrap="square" rtlCol="0">
            <a:spAutoFit/>
          </a:bodyPr>
          <a:lstStyle/>
          <a:p>
            <a:pPr algn="r"/>
            <a:r>
              <a:rPr lang="es-ES" dirty="0"/>
              <a:t>DANIEL QUIJADA</a:t>
            </a:r>
          </a:p>
        </p:txBody>
      </p:sp>
    </p:spTree>
    <p:extLst>
      <p:ext uri="{BB962C8B-B14F-4D97-AF65-F5344CB8AC3E}">
        <p14:creationId xmlns:p14="http://schemas.microsoft.com/office/powerpoint/2010/main" val="143932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 dirty="0"/>
              <a:t>Contacto</a:t>
            </a:r>
          </a:p>
        </p:txBody>
      </p:sp>
      <p:sp>
        <p:nvSpPr>
          <p:cNvPr id="18435" name="3 CuadroTexto"/>
          <p:cNvSpPr txBox="1">
            <a:spLocks noChangeArrowheads="1"/>
          </p:cNvSpPr>
          <p:nvPr/>
        </p:nvSpPr>
        <p:spPr bwMode="auto">
          <a:xfrm>
            <a:off x="2261379" y="1705451"/>
            <a:ext cx="7669242" cy="3447098"/>
          </a:xfrm>
          <a:prstGeom prst="rect">
            <a:avLst/>
          </a:prstGeom>
          <a:noFill/>
          <a:ln w="9525">
            <a:noFill/>
            <a:miter lim="800000"/>
            <a:headEnd/>
            <a:tailEnd/>
          </a:ln>
        </p:spPr>
        <p:txBody>
          <a:bodyPr wrap="square">
            <a:spAutoFit/>
          </a:bodyPr>
          <a:lstStyle/>
          <a:p>
            <a:pPr>
              <a:lnSpc>
                <a:spcPct val="150000"/>
              </a:lnSpc>
            </a:pPr>
            <a:r>
              <a:rPr lang="es-ES" sz="2800" b="1" dirty="0">
                <a:solidFill>
                  <a:schemeClr val="accent1"/>
                </a:solidFill>
                <a:latin typeface="Calibri" pitchFamily="34" charset="0"/>
              </a:rPr>
              <a:t>Plataforma de Apoyo al Investigador Novel (PAIN) </a:t>
            </a:r>
            <a:r>
              <a:rPr lang="es-ES" sz="2400" b="1" dirty="0">
                <a:latin typeface="Calibri" pitchFamily="34" charset="0"/>
              </a:rPr>
              <a:t>Daniel Quijada</a:t>
            </a:r>
          </a:p>
          <a:p>
            <a:pPr>
              <a:lnSpc>
                <a:spcPct val="150000"/>
              </a:lnSpc>
            </a:pPr>
            <a:r>
              <a:rPr lang="es-ES" sz="2400" b="1" dirty="0">
                <a:latin typeface="Calibri" pitchFamily="34" charset="0"/>
              </a:rPr>
              <a:t>Edificio </a:t>
            </a:r>
            <a:r>
              <a:rPr lang="es-ES" sz="2400" b="1" dirty="0" err="1">
                <a:latin typeface="Calibri" pitchFamily="34" charset="0"/>
              </a:rPr>
              <a:t>IdiPAZ</a:t>
            </a:r>
            <a:r>
              <a:rPr lang="es-ES" sz="2400" b="1" dirty="0">
                <a:latin typeface="Calibri" pitchFamily="34" charset="0"/>
              </a:rPr>
              <a:t>, planta baja</a:t>
            </a:r>
          </a:p>
          <a:p>
            <a:pPr>
              <a:lnSpc>
                <a:spcPct val="150000"/>
              </a:lnSpc>
            </a:pPr>
            <a:r>
              <a:rPr lang="es-ES" sz="2400" b="1" dirty="0">
                <a:latin typeface="Calibri" pitchFamily="34" charset="0"/>
              </a:rPr>
              <a:t>Teléfonos: 441740</a:t>
            </a:r>
            <a:endParaRPr lang="es-ES" sz="2000" b="1" dirty="0">
              <a:latin typeface="Calibri" pitchFamily="34" charset="0"/>
            </a:endParaRPr>
          </a:p>
          <a:p>
            <a:r>
              <a:rPr lang="es-ES" sz="2400" b="1" dirty="0">
                <a:solidFill>
                  <a:srgbClr val="4F81BD"/>
                </a:solidFill>
                <a:latin typeface="Calibri" pitchFamily="34" charset="0"/>
              </a:rPr>
              <a:t>daniel.quijada.alcon@idipaz.es</a:t>
            </a:r>
          </a:p>
          <a:p>
            <a:r>
              <a:rPr lang="es-ES" sz="2400" b="1" dirty="0">
                <a:solidFill>
                  <a:srgbClr val="4F81BD"/>
                </a:solidFill>
                <a:latin typeface="Calibri" pitchFamily="34" charset="0"/>
              </a:rPr>
              <a:t>daniel.quijada@salud.madrid.org</a:t>
            </a:r>
          </a:p>
          <a:p>
            <a:endParaRPr lang="es-ES" sz="2000" b="1" dirty="0">
              <a:latin typeface="Calibri" pitchFamily="34" charset="0"/>
            </a:endParaRPr>
          </a:p>
        </p:txBody>
      </p:sp>
    </p:spTree>
    <p:extLst>
      <p:ext uri="{BB962C8B-B14F-4D97-AF65-F5344CB8AC3E}">
        <p14:creationId xmlns:p14="http://schemas.microsoft.com/office/powerpoint/2010/main" val="475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Calendario</a:t>
            </a:r>
            <a:r>
              <a:rPr lang="es-ES" dirty="0">
                <a:latin typeface="+mn-lt"/>
              </a:rPr>
              <a:t> </a:t>
            </a:r>
            <a:r>
              <a:rPr lang="es-ES" dirty="0"/>
              <a:t>de seminarios AES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56453166"/>
              </p:ext>
            </p:extLst>
          </p:nvPr>
        </p:nvGraphicFramePr>
        <p:xfrm>
          <a:off x="1249378" y="1520999"/>
          <a:ext cx="9841117" cy="3846300"/>
        </p:xfrm>
        <a:graphic>
          <a:graphicData uri="http://schemas.openxmlformats.org/drawingml/2006/table">
            <a:tbl>
              <a:tblPr>
                <a:tableStyleId>{B301B821-A1FF-4177-AEE7-76D212191A09}</a:tableStyleId>
              </a:tblPr>
              <a:tblGrid>
                <a:gridCol w="4162235">
                  <a:extLst>
                    <a:ext uri="{9D8B030D-6E8A-4147-A177-3AD203B41FA5}">
                      <a16:colId xmlns:a16="http://schemas.microsoft.com/office/drawing/2014/main" val="20000"/>
                    </a:ext>
                  </a:extLst>
                </a:gridCol>
                <a:gridCol w="1566310">
                  <a:extLst>
                    <a:ext uri="{9D8B030D-6E8A-4147-A177-3AD203B41FA5}">
                      <a16:colId xmlns:a16="http://schemas.microsoft.com/office/drawing/2014/main" val="20001"/>
                    </a:ext>
                  </a:extLst>
                </a:gridCol>
                <a:gridCol w="4112572">
                  <a:extLst>
                    <a:ext uri="{9D8B030D-6E8A-4147-A177-3AD203B41FA5}">
                      <a16:colId xmlns:a16="http://schemas.microsoft.com/office/drawing/2014/main" val="20002"/>
                    </a:ext>
                  </a:extLst>
                </a:gridCol>
              </a:tblGrid>
              <a:tr h="244022">
                <a:tc>
                  <a:txBody>
                    <a:bodyPr/>
                    <a:lstStyle/>
                    <a:p>
                      <a:pPr algn="ctr">
                        <a:spcBef>
                          <a:spcPts val="1200"/>
                        </a:spcBef>
                        <a:spcAft>
                          <a:spcPts val="1200"/>
                        </a:spcAft>
                      </a:pPr>
                      <a:r>
                        <a:rPr lang="es-ES" sz="1800" b="1" dirty="0">
                          <a:solidFill>
                            <a:schemeClr val="bg1"/>
                          </a:solidFill>
                          <a:effectLst/>
                          <a:latin typeface="+mj-lt"/>
                        </a:rPr>
                        <a:t>TEMA</a:t>
                      </a:r>
                    </a:p>
                  </a:txBody>
                  <a:tcPr marL="68580" marR="68580" marT="0" marB="0" anchor="ctr">
                    <a:solidFill>
                      <a:srgbClr val="C00000"/>
                    </a:solidFill>
                  </a:tcPr>
                </a:tc>
                <a:tc>
                  <a:txBody>
                    <a:bodyPr/>
                    <a:lstStyle/>
                    <a:p>
                      <a:pPr algn="ctr">
                        <a:spcBef>
                          <a:spcPts val="1200"/>
                        </a:spcBef>
                        <a:spcAft>
                          <a:spcPts val="1200"/>
                        </a:spcAft>
                      </a:pPr>
                      <a:r>
                        <a:rPr lang="es-ES" sz="1800" b="1" dirty="0">
                          <a:solidFill>
                            <a:schemeClr val="bg1"/>
                          </a:solidFill>
                          <a:effectLst/>
                          <a:latin typeface="+mj-lt"/>
                        </a:rPr>
                        <a:t>FECHA</a:t>
                      </a:r>
                    </a:p>
                  </a:txBody>
                  <a:tcPr marL="68580" marR="68580" marT="0" marB="0" anchor="ctr">
                    <a:solidFill>
                      <a:srgbClr val="C00000"/>
                    </a:solidFill>
                  </a:tcPr>
                </a:tc>
                <a:tc>
                  <a:txBody>
                    <a:bodyPr/>
                    <a:lstStyle/>
                    <a:p>
                      <a:pPr algn="ctr">
                        <a:spcBef>
                          <a:spcPts val="1200"/>
                        </a:spcBef>
                        <a:spcAft>
                          <a:spcPts val="1200"/>
                        </a:spcAft>
                      </a:pPr>
                      <a:r>
                        <a:rPr lang="es-ES" sz="1800" b="1" dirty="0">
                          <a:solidFill>
                            <a:schemeClr val="bg1"/>
                          </a:solidFill>
                          <a:effectLst/>
                          <a:latin typeface="+mj-lt"/>
                        </a:rPr>
                        <a:t>PONENTE</a:t>
                      </a:r>
                    </a:p>
                  </a:txBody>
                  <a:tcPr marL="68580" marR="68580" marT="0" marB="0" anchor="ctr">
                    <a:solidFill>
                      <a:srgbClr val="C00000"/>
                    </a:solidFill>
                  </a:tcPr>
                </a:tc>
                <a:extLst>
                  <a:ext uri="{0D108BD9-81ED-4DB2-BD59-A6C34878D82A}">
                    <a16:rowId xmlns:a16="http://schemas.microsoft.com/office/drawing/2014/main" val="10000"/>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Impacto esperado del proyecto y plan de difusión</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21/10/2021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a:t>
                      </a:r>
                    </a:p>
                  </a:txBody>
                  <a:tcPr marL="68580" marR="68580" marT="0" marB="0" anchor="ctr"/>
                </a:tc>
                <a:extLst>
                  <a:ext uri="{0D108BD9-81ED-4DB2-BD59-A6C34878D82A}">
                    <a16:rowId xmlns:a16="http://schemas.microsoft.com/office/drawing/2014/main" val="10001"/>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Cómo preparar un buen presupuesto</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18/11/2021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Silvia Arce y Sara Fernández</a:t>
                      </a:r>
                    </a:p>
                  </a:txBody>
                  <a:tcPr marL="68580" marR="68580" marT="0" marB="0" anchor="ctr"/>
                </a:tc>
                <a:extLst>
                  <a:ext uri="{0D108BD9-81ED-4DB2-BD59-A6C34878D82A}">
                    <a16:rowId xmlns:a16="http://schemas.microsoft.com/office/drawing/2014/main" val="10002"/>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CVN-ORCID</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16/12/2021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Raúl Román y Lucía Medina</a:t>
                      </a:r>
                    </a:p>
                  </a:txBody>
                  <a:tcPr marL="68580" marR="68580" marT="0" marB="0" anchor="ctr"/>
                </a:tc>
                <a:extLst>
                  <a:ext uri="{0D108BD9-81ED-4DB2-BD59-A6C34878D82A}">
                    <a16:rowId xmlns:a16="http://schemas.microsoft.com/office/drawing/2014/main" val="10003"/>
                  </a:ext>
                </a:extLst>
              </a:tr>
              <a:tr h="595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dk1"/>
                          </a:solidFill>
                          <a:effectLst/>
                          <a:latin typeface="+mj-lt"/>
                          <a:ea typeface="+mn-ea"/>
                          <a:cs typeface="+mn-cs"/>
                        </a:rPr>
                        <a:t>Interés estratégico del proyecto para la convocatoria</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13/01/2022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a:t>
                      </a:r>
                    </a:p>
                  </a:txBody>
                  <a:tcPr marL="68580" marR="68580" marT="0" marB="0" anchor="ctr"/>
                </a:tc>
                <a:extLst>
                  <a:ext uri="{0D108BD9-81ED-4DB2-BD59-A6C34878D82A}">
                    <a16:rowId xmlns:a16="http://schemas.microsoft.com/office/drawing/2014/main" val="10004"/>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Planificación metodológica para proyectos de EECC en la AES</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20/01/2022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Alberto </a:t>
                      </a:r>
                      <a:r>
                        <a:rPr lang="es-ES" sz="1600" kern="1200" dirty="0" err="1">
                          <a:solidFill>
                            <a:schemeClr val="dk1"/>
                          </a:solidFill>
                          <a:effectLst/>
                          <a:latin typeface="+mj-lt"/>
                          <a:ea typeface="+mn-ea"/>
                          <a:cs typeface="+mn-cs"/>
                        </a:rPr>
                        <a:t>Borobia</a:t>
                      </a:r>
                      <a:endParaRPr lang="es-ES" sz="1600" kern="1200" dirty="0">
                        <a:solidFill>
                          <a:schemeClr val="dk1"/>
                        </a:solidFill>
                        <a:effectLst/>
                        <a:latin typeface="+mj-lt"/>
                        <a:ea typeface="+mn-ea"/>
                        <a:cs typeface="+mn-cs"/>
                      </a:endParaRPr>
                    </a:p>
                  </a:txBody>
                  <a:tcPr marL="68580" marR="68580" marT="0" marB="0" anchor="ctr"/>
                </a:tc>
                <a:extLst>
                  <a:ext uri="{0D108BD9-81ED-4DB2-BD59-A6C34878D82A}">
                    <a16:rowId xmlns:a16="http://schemas.microsoft.com/office/drawing/2014/main" val="10005"/>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Plan de gestión de datos científicos. Protección de datos</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03/02/2022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 Estela Sánchez y Dolores Pérez</a:t>
                      </a:r>
                    </a:p>
                  </a:txBody>
                  <a:tcPr marL="68580" marR="68580" marT="0" marB="0" anchor="ctr"/>
                </a:tc>
                <a:extLst>
                  <a:ext uri="{0D108BD9-81ED-4DB2-BD59-A6C34878D82A}">
                    <a16:rowId xmlns:a16="http://schemas.microsoft.com/office/drawing/2014/main" val="10006"/>
                  </a:ext>
                </a:extLst>
              </a:tr>
            </a:tbl>
          </a:graphicData>
        </a:graphic>
      </p:graphicFrame>
      <p:sp>
        <p:nvSpPr>
          <p:cNvPr id="6" name="5 Rectángulo"/>
          <p:cNvSpPr/>
          <p:nvPr/>
        </p:nvSpPr>
        <p:spPr>
          <a:xfrm>
            <a:off x="1172529" y="3525402"/>
            <a:ext cx="10013133" cy="715224"/>
          </a:xfrm>
          <a:prstGeom prst="rect">
            <a:avLst/>
          </a:prstGeom>
          <a:noFill/>
          <a:ln w="76200">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249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Evaluación Proyecto</a:t>
            </a:r>
          </a:p>
        </p:txBody>
      </p:sp>
      <p:sp>
        <p:nvSpPr>
          <p:cNvPr id="3" name="Marcador de contenido 2"/>
          <p:cNvSpPr>
            <a:spLocks noGrp="1"/>
          </p:cNvSpPr>
          <p:nvPr>
            <p:ph idx="1"/>
          </p:nvPr>
        </p:nvSpPr>
        <p:spPr/>
        <p:txBody>
          <a:bodyPr/>
          <a:lstStyle/>
          <a:p>
            <a:pPr marL="165100" lvl="1" indent="0">
              <a:buNone/>
            </a:pPr>
            <a:r>
              <a:rPr lang="es-ES" sz="1800" dirty="0"/>
              <a:t>Hasta 65 puntos:</a:t>
            </a:r>
          </a:p>
          <a:p>
            <a:pPr lvl="1"/>
            <a:r>
              <a:rPr lang="es-ES" sz="1800" dirty="0"/>
              <a:t>Calidad, viabilidad, relevancia, interés, aplicabilidad y capacidad de transferencia del proyecto.</a:t>
            </a:r>
          </a:p>
          <a:p>
            <a:pPr lvl="1"/>
            <a:r>
              <a:rPr lang="es-ES" sz="1800" dirty="0"/>
              <a:t>Capacidad del proyecto para generar mejoras en la prevención, diagnóstico y tratamiento de las enfermedades y en las actividades de promoción de la salud pública y los servicios de salud y para generar sinergias, impulsar el talento y la empleabilidad y fortalecer las estructuras de gobernanza que agregan las capacidades científico-técnicas de los centros asistenciales del SNS.</a:t>
            </a:r>
          </a:p>
          <a:p>
            <a:pPr lvl="1"/>
            <a:r>
              <a:rPr lang="es-ES" sz="1800" dirty="0"/>
              <a:t>Impacto.</a:t>
            </a:r>
          </a:p>
          <a:p>
            <a:pPr lvl="1"/>
            <a:r>
              <a:rPr lang="es-ES" sz="1800" dirty="0"/>
              <a:t>Plan de difusión y de transferencia de tecnología y de resultados.</a:t>
            </a:r>
          </a:p>
          <a:p>
            <a:pPr lvl="1"/>
            <a:r>
              <a:rPr lang="es-ES" sz="1800" dirty="0"/>
              <a:t>Adecuación de la propuesta a la AES y a los objetivos y prioridades establecidos en las diferentes actuaciones y complementariedad de la misma con otras actuaciones de I+D+I nacionales, internacionales o autonómicas.</a:t>
            </a:r>
          </a:p>
          <a:p>
            <a:endParaRPr lang="es-ES" dirty="0"/>
          </a:p>
        </p:txBody>
      </p:sp>
      <p:sp>
        <p:nvSpPr>
          <p:cNvPr id="4" name="Rectángulo 3"/>
          <p:cNvSpPr/>
          <p:nvPr/>
        </p:nvSpPr>
        <p:spPr>
          <a:xfrm>
            <a:off x="740905" y="4298825"/>
            <a:ext cx="10710190" cy="8876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73C997B-F96F-44B2-B452-96D51F1B6775}"/>
              </a:ext>
            </a:extLst>
          </p:cNvPr>
          <p:cNvSpPr/>
          <p:nvPr/>
        </p:nvSpPr>
        <p:spPr>
          <a:xfrm>
            <a:off x="733506" y="2104009"/>
            <a:ext cx="10710190" cy="2196152"/>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057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Estratégica (punto de vista del evaluador)</a:t>
            </a:r>
          </a:p>
        </p:txBody>
      </p:sp>
      <p:sp>
        <p:nvSpPr>
          <p:cNvPr id="3" name="Marcador de contenido 2"/>
          <p:cNvSpPr>
            <a:spLocks noGrp="1"/>
          </p:cNvSpPr>
          <p:nvPr>
            <p:ph idx="1"/>
          </p:nvPr>
        </p:nvSpPr>
        <p:spPr/>
        <p:txBody>
          <a:bodyPr/>
          <a:lstStyle/>
          <a:p>
            <a:pPr lvl="1"/>
            <a:r>
              <a:rPr lang="es-ES" sz="1800" dirty="0"/>
              <a:t>La evaluación estratégica tiene como objetivo priorizar los proyectos en función de su alineación con las líneas de investigación prioritarias establecidas en la convocatoria.</a:t>
            </a:r>
          </a:p>
          <a:p>
            <a:pPr lvl="1"/>
            <a:r>
              <a:rPr lang="es-ES" sz="1800" dirty="0"/>
              <a:t>En los proyectos de la Acción Estratégica en Salud (AES), esta evaluación tiene unos criterios definidos que intentan primar aquellos proyectos más estratégicos para el sistema de salud, priorizando los realizados por investigadores que forman parte de dicho sistema.</a:t>
            </a:r>
          </a:p>
          <a:p>
            <a:pPr lvl="1"/>
            <a:r>
              <a:rPr lang="es-ES" sz="1800" dirty="0"/>
              <a:t>El evaluador debe comentar la </a:t>
            </a:r>
            <a:r>
              <a:rPr lang="es-ES" sz="1800" b="1" dirty="0">
                <a:solidFill>
                  <a:srgbClr val="C00000"/>
                </a:solidFill>
              </a:rPr>
              <a:t>relevancia del problema de salud abordado </a:t>
            </a:r>
            <a:r>
              <a:rPr lang="es-ES" sz="1800" dirty="0"/>
              <a:t>por el proyecto y valorar la aplicabilidad de los resultados a la práctica.</a:t>
            </a:r>
          </a:p>
          <a:p>
            <a:pPr lvl="1"/>
            <a:r>
              <a:rPr lang="es-ES" sz="1800" dirty="0"/>
              <a:t>El evaluador debe valorar la posible contribución del proyecto en la prevención, el diagnóstico y el tratamiento de las enfermedades y las actividades de promoción de la salud pública y los servicios de salud.</a:t>
            </a:r>
          </a:p>
          <a:p>
            <a:pPr lvl="1"/>
            <a:r>
              <a:rPr lang="es-ES" sz="1800" dirty="0"/>
              <a:t>Proyectos con objetivos de alto impacto mal formulados científicamente difícilmente serán de utilidad para el Sistema Nacional de Salud.</a:t>
            </a:r>
          </a:p>
        </p:txBody>
      </p:sp>
    </p:spTree>
    <p:extLst>
      <p:ext uri="{BB962C8B-B14F-4D97-AF65-F5344CB8AC3E}">
        <p14:creationId xmlns:p14="http://schemas.microsoft.com/office/powerpoint/2010/main" val="347860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784" y="282576"/>
            <a:ext cx="11057467" cy="435881"/>
          </a:xfrm>
        </p:spPr>
        <p:txBody>
          <a:bodyPr vert="horz" wrap="square" lIns="45720" tIns="44450" rIns="45720" bIns="44450" numCol="1" anchor="t" anchorCtr="0" compatLnSpc="1">
            <a:prstTxWarp prst="textNoShape">
              <a:avLst/>
            </a:prstTxWarp>
            <a:normAutofit/>
          </a:bodyPr>
          <a:lstStyle/>
          <a:p>
            <a:pPr>
              <a:lnSpc>
                <a:spcPct val="90000"/>
              </a:lnSpc>
            </a:pPr>
            <a:r>
              <a:rPr lang="es-ES" b="1">
                <a:latin typeface="+mj-lt"/>
                <a:ea typeface="+mj-ea"/>
                <a:cs typeface="+mj-cs"/>
              </a:rPr>
              <a:t>Apartados Memoria</a:t>
            </a:r>
          </a:p>
        </p:txBody>
      </p:sp>
      <p:sp>
        <p:nvSpPr>
          <p:cNvPr id="12" name="CuadroTexto 11"/>
          <p:cNvSpPr txBox="1"/>
          <p:nvPr/>
        </p:nvSpPr>
        <p:spPr bwMode="auto">
          <a:xfrm>
            <a:off x="609600" y="975407"/>
            <a:ext cx="10123503" cy="595941"/>
          </a:xfrm>
          <a:prstGeom prst="rect">
            <a:avLst/>
          </a:prstGeom>
          <a:noFill/>
          <a:ln w="12700">
            <a:noFill/>
            <a:miter lim="800000"/>
            <a:headEnd/>
            <a:tailEnd/>
          </a:ln>
        </p:spPr>
        <p:txBody>
          <a:bodyPr vert="horz" wrap="square" lIns="46800" tIns="43200" rIns="46800" bIns="43200" numCol="1" rtlCol="0" anchor="t" anchorCtr="0" compatLnSpc="1">
            <a:prstTxWarp prst="textNoShape">
              <a:avLst/>
            </a:prstTxWarp>
            <a:normAutofit/>
          </a:bodyPr>
          <a:lstStyle/>
          <a:p>
            <a:pPr marL="285750" indent="-285750" eaLnBrk="0" fontAlgn="base" hangingPunct="0">
              <a:lnSpc>
                <a:spcPct val="110000"/>
              </a:lnSpc>
              <a:spcBef>
                <a:spcPct val="60000"/>
              </a:spcBef>
              <a:spcAft>
                <a:spcPct val="0"/>
              </a:spcAft>
              <a:buClr>
                <a:schemeClr val="accent1"/>
              </a:buClr>
              <a:buFont typeface="Courier New" panose="02070309020205020404" pitchFamily="49" charset="0"/>
              <a:buChar char="o"/>
            </a:pPr>
            <a:r>
              <a:rPr lang="es-ES" dirty="0"/>
              <a:t>El interés estratégico se detalla en la siguiente sección de la memoria y consta de dos partes:</a:t>
            </a:r>
          </a:p>
        </p:txBody>
      </p:sp>
      <p:pic>
        <p:nvPicPr>
          <p:cNvPr id="9" name="Marcador de contenido 8"/>
          <p:cNvPicPr>
            <a:picLocks noGrp="1" noChangeAspect="1"/>
          </p:cNvPicPr>
          <p:nvPr>
            <p:ph sz="half" idx="2"/>
          </p:nvPr>
        </p:nvPicPr>
        <p:blipFill>
          <a:blip r:embed="rId2"/>
          <a:stretch>
            <a:fillRect/>
          </a:stretch>
        </p:blipFill>
        <p:spPr>
          <a:xfrm>
            <a:off x="2038905" y="1642930"/>
            <a:ext cx="8114189" cy="4239663"/>
          </a:xfrm>
          <a:prstGeom prst="rect">
            <a:avLst/>
          </a:prstGeom>
          <a:noFill/>
        </p:spPr>
      </p:pic>
    </p:spTree>
    <p:extLst>
      <p:ext uri="{BB962C8B-B14F-4D97-AF65-F5344CB8AC3E}">
        <p14:creationId xmlns:p14="http://schemas.microsoft.com/office/powerpoint/2010/main" val="159223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Áreas de Actuación Prioritarias (I)</a:t>
            </a:r>
          </a:p>
        </p:txBody>
      </p:sp>
      <p:sp>
        <p:nvSpPr>
          <p:cNvPr id="3" name="Marcador de contenido 2"/>
          <p:cNvSpPr>
            <a:spLocks noGrp="1"/>
          </p:cNvSpPr>
          <p:nvPr>
            <p:ph idx="1"/>
          </p:nvPr>
        </p:nvSpPr>
        <p:spPr/>
        <p:txBody>
          <a:bodyPr/>
          <a:lstStyle/>
          <a:p>
            <a:pPr lvl="1"/>
            <a:r>
              <a:rPr lang="es-ES" sz="1800" b="1" dirty="0"/>
              <a:t>Salud a lo largo de todo el ciclo vital</a:t>
            </a:r>
            <a:r>
              <a:rPr lang="es-ES" sz="1800" dirty="0"/>
              <a:t>, incluyendo especialmente poblaciones en etapas vulnerables, así como grupos que precisen de acciones para favorecer mayor equidad y reducir desigualdades sociales y de género en salud. </a:t>
            </a:r>
          </a:p>
          <a:p>
            <a:pPr lvl="1"/>
            <a:r>
              <a:rPr lang="es-ES" sz="1800" b="1" dirty="0"/>
              <a:t>Determinantes ambientales y sociales de la salud</a:t>
            </a:r>
            <a:r>
              <a:rPr lang="es-ES" sz="1800" dirty="0"/>
              <a:t>, mejorando el conocimiento de los elementos facilitadores (i.e., digitalización) y de los factores de riesgo (i.e., nutrición).</a:t>
            </a:r>
          </a:p>
          <a:p>
            <a:pPr lvl="1"/>
            <a:r>
              <a:rPr lang="es-ES" sz="1800" b="1" dirty="0"/>
              <a:t>Enfermedades infecciosas</a:t>
            </a:r>
            <a:r>
              <a:rPr lang="es-ES" sz="1800" dirty="0"/>
              <a:t>, incluyendo enfermedades olvidadas y de la pobreza, para trabajar en Salud Global y proteger a la ciudadanía de amenazas transfronterizas, incluyendo la </a:t>
            </a:r>
            <a:r>
              <a:rPr lang="es-ES" sz="1800" dirty="0" err="1"/>
              <a:t>identifcación</a:t>
            </a:r>
            <a:r>
              <a:rPr lang="es-ES" sz="1800" dirty="0"/>
              <a:t> temprana y respuesta rápida frente amenazas.</a:t>
            </a:r>
          </a:p>
          <a:p>
            <a:pPr lvl="1"/>
            <a:r>
              <a:rPr lang="es-ES" sz="1800" b="1" dirty="0"/>
              <a:t>Herramientas, tecnologías y soluciones digitales para la salud y cuidados</a:t>
            </a:r>
            <a:r>
              <a:rPr lang="es-ES" sz="1800" dirty="0"/>
              <a:t>, promocionando el desarrollo y uso de técnicas, tecnologías y herramientas innovadoras para mejorar la calidad de vida. Cabe resaltar la necesidad de impulsar el desarrollo de tecnologías de la información, tecnologías sanitarias y soluciones digitales, teniendo en cuenta los sistemas de interoperabilidad, seguridad, </a:t>
            </a:r>
            <a:r>
              <a:rPr lang="es-ES" sz="1800" dirty="0" err="1"/>
              <a:t>confdencialidad</a:t>
            </a:r>
            <a:r>
              <a:rPr lang="es-ES" sz="1800" dirty="0"/>
              <a:t> y estandarización, para la mejora de la atención sanitaria.</a:t>
            </a:r>
          </a:p>
        </p:txBody>
      </p:sp>
    </p:spTree>
    <p:extLst>
      <p:ext uri="{BB962C8B-B14F-4D97-AF65-F5344CB8AC3E}">
        <p14:creationId xmlns:p14="http://schemas.microsoft.com/office/powerpoint/2010/main" val="237041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Áreas de Actuación Prioritarias (II)</a:t>
            </a:r>
          </a:p>
        </p:txBody>
      </p:sp>
      <p:sp>
        <p:nvSpPr>
          <p:cNvPr id="3" name="Marcador de contenido 2"/>
          <p:cNvSpPr>
            <a:spLocks noGrp="1"/>
          </p:cNvSpPr>
          <p:nvPr>
            <p:ph idx="1"/>
          </p:nvPr>
        </p:nvSpPr>
        <p:spPr/>
        <p:txBody>
          <a:bodyPr/>
          <a:lstStyle/>
          <a:p>
            <a:pPr lvl="1"/>
            <a:r>
              <a:rPr lang="es-ES" sz="1800" b="1" dirty="0"/>
              <a:t>Sistemas de atención sanitaria</a:t>
            </a:r>
            <a:r>
              <a:rPr lang="es-ES" sz="1800" dirty="0"/>
              <a:t>, afrontando el reto de su sostenibilidad, accesibilidad, y su potencial como herramienta para reducir desigualdades y actuar como motor de desarrollo económico. Destaca la necesidad de fomentar líneas de investigación dirigidas al desarrollo de nuevos modelos de cuidado de la salud, la transformación de los modelos organizativos y asistenciales para adaptar los servicios a los cambios sociales y al envejecimiento de la población, incluidos los movimientos de la población y la dispersión </a:t>
            </a:r>
            <a:r>
              <a:rPr lang="es-ES" sz="1800" dirty="0" err="1"/>
              <a:t>geográfca</a:t>
            </a:r>
            <a:r>
              <a:rPr lang="es-ES" sz="1800" dirty="0"/>
              <a:t> en zonas rurales, y con especial atención a la atención primaria. </a:t>
            </a:r>
            <a:endParaRPr lang="es-ES" dirty="0"/>
          </a:p>
        </p:txBody>
      </p:sp>
    </p:spTree>
    <p:extLst>
      <p:ext uri="{BB962C8B-B14F-4D97-AF65-F5344CB8AC3E}">
        <p14:creationId xmlns:p14="http://schemas.microsoft.com/office/powerpoint/2010/main" val="28604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600" y="260649"/>
            <a:ext cx="11057467" cy="504056"/>
          </a:xfrm>
        </p:spPr>
        <p:txBody>
          <a:bodyPr wrap="square" anchor="t">
            <a:normAutofit/>
          </a:bodyPr>
          <a:lstStyle/>
          <a:p>
            <a:r>
              <a:rPr lang="es-ES"/>
              <a:t>Prioridades Temáticas – Estrategia Estatal CTI 2021-2027</a:t>
            </a:r>
            <a:endParaRPr lang="es-ES" dirty="0"/>
          </a:p>
        </p:txBody>
      </p:sp>
      <p:pic>
        <p:nvPicPr>
          <p:cNvPr id="5" name="Marcador de contenido 4">
            <a:extLst>
              <a:ext uri="{FF2B5EF4-FFF2-40B4-BE49-F238E27FC236}">
                <a16:creationId xmlns:a16="http://schemas.microsoft.com/office/drawing/2014/main" id="{B509D152-29E0-4825-ABAF-267C7DA5F0D3}"/>
              </a:ext>
            </a:extLst>
          </p:cNvPr>
          <p:cNvPicPr>
            <a:picLocks noGrp="1" noChangeAspect="1"/>
          </p:cNvPicPr>
          <p:nvPr>
            <p:ph idx="1"/>
          </p:nvPr>
        </p:nvPicPr>
        <p:blipFill>
          <a:blip r:embed="rId2"/>
          <a:stretch>
            <a:fillRect/>
          </a:stretch>
        </p:blipFill>
        <p:spPr>
          <a:xfrm>
            <a:off x="2916224" y="869280"/>
            <a:ext cx="6359551" cy="5119439"/>
          </a:xfrm>
          <a:noFill/>
        </p:spPr>
      </p:pic>
    </p:spTree>
    <p:extLst>
      <p:ext uri="{BB962C8B-B14F-4D97-AF65-F5344CB8AC3E}">
        <p14:creationId xmlns:p14="http://schemas.microsoft.com/office/powerpoint/2010/main" val="49397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Estrategias en Salud</a:t>
            </a:r>
          </a:p>
        </p:txBody>
      </p:sp>
      <p:sp>
        <p:nvSpPr>
          <p:cNvPr id="3" name="Marcador de contenido 2"/>
          <p:cNvSpPr>
            <a:spLocks noGrp="1"/>
          </p:cNvSpPr>
          <p:nvPr>
            <p:ph idx="1"/>
          </p:nvPr>
        </p:nvSpPr>
        <p:spPr>
          <a:xfrm>
            <a:off x="730251" y="1167493"/>
            <a:ext cx="10731500" cy="4638503"/>
          </a:xfrm>
        </p:spPr>
        <p:txBody>
          <a:bodyPr/>
          <a:lstStyle/>
          <a:p>
            <a:pPr lvl="1"/>
            <a:r>
              <a:rPr lang="es-ES" sz="1800" dirty="0"/>
              <a:t>Si el proyecto está enmarcado dentro de una Estrategia en Salud, ya sea de ámbito estatal, autonómico u hospitalario, se reforzará el interés y la ventana de oportunidad del mismo:</a:t>
            </a:r>
          </a:p>
          <a:p>
            <a:pPr lvl="2"/>
            <a:r>
              <a:rPr lang="es-ES" sz="1800" dirty="0"/>
              <a:t>Las estrategias estatales se pueden consultar en: </a:t>
            </a:r>
            <a:r>
              <a:rPr lang="es-ES" sz="1800" dirty="0">
                <a:solidFill>
                  <a:srgbClr val="C00000"/>
                </a:solidFill>
                <a:hlinkClick r:id="rId2">
                  <a:extLst>
                    <a:ext uri="{A12FA001-AC4F-418D-AE19-62706E023703}">
                      <ahyp:hlinkClr xmlns:ahyp="http://schemas.microsoft.com/office/drawing/2018/hyperlinkcolor" val="tx"/>
                    </a:ext>
                  </a:extLst>
                </a:hlinkClick>
              </a:rPr>
              <a:t>https://www.sanidad.gob.es/organizacion/sns/planCalidadSNS/excelencia/home.htm</a:t>
            </a:r>
            <a:endParaRPr lang="es-ES" sz="1800" dirty="0">
              <a:solidFill>
                <a:srgbClr val="C00000"/>
              </a:solidFill>
            </a:endParaRPr>
          </a:p>
          <a:p>
            <a:pPr lvl="2"/>
            <a:endParaRPr lang="es-ES" sz="1800" dirty="0"/>
          </a:p>
          <a:p>
            <a:pPr lvl="2"/>
            <a:r>
              <a:rPr lang="es-ES" sz="1800" dirty="0"/>
              <a:t>Las estrategias autonómicas se pueden consultar en:</a:t>
            </a:r>
            <a:br>
              <a:rPr lang="es-ES" sz="1800" dirty="0"/>
            </a:br>
            <a:r>
              <a:rPr lang="es-ES" sz="1800" dirty="0">
                <a:solidFill>
                  <a:srgbClr val="C00000"/>
                </a:solidFill>
                <a:hlinkClick r:id="rId3">
                  <a:extLst>
                    <a:ext uri="{A12FA001-AC4F-418D-AE19-62706E023703}">
                      <ahyp:hlinkClr xmlns:ahyp="http://schemas.microsoft.com/office/drawing/2018/hyperlinkcolor" val="tx"/>
                    </a:ext>
                  </a:extLst>
                </a:hlinkClick>
              </a:rPr>
              <a:t>https://www.comunidad.madrid/transparencia/normativa-planificacion/planes-programas?field_unidad_org_responsable=8284</a:t>
            </a:r>
            <a:endParaRPr lang="es-ES" sz="1800" dirty="0">
              <a:solidFill>
                <a:srgbClr val="C00000"/>
              </a:solidFill>
            </a:endParaRPr>
          </a:p>
          <a:p>
            <a:pPr lvl="1"/>
            <a:endParaRPr lang="es-ES" sz="1800" dirty="0"/>
          </a:p>
        </p:txBody>
      </p:sp>
    </p:spTree>
    <p:extLst>
      <p:ext uri="{BB962C8B-B14F-4D97-AF65-F5344CB8AC3E}">
        <p14:creationId xmlns:p14="http://schemas.microsoft.com/office/powerpoint/2010/main" val="1508821965"/>
      </p:ext>
    </p:extLst>
  </p:cSld>
  <p:clrMapOvr>
    <a:masterClrMapping/>
  </p:clrMapOvr>
</p:sld>
</file>

<file path=ppt/theme/theme1.xml><?xml version="1.0" encoding="utf-8"?>
<a:theme xmlns:a="http://schemas.openxmlformats.org/drawingml/2006/main" name="Presentación UCES">
  <a:themeElements>
    <a:clrScheme name="">
      <a:dk1>
        <a:srgbClr val="4D4D4D"/>
      </a:dk1>
      <a:lt1>
        <a:srgbClr val="FFFFFF"/>
      </a:lt1>
      <a:dk2>
        <a:srgbClr val="000000"/>
      </a:dk2>
      <a:lt2>
        <a:srgbClr val="4D4D4D"/>
      </a:lt2>
      <a:accent1>
        <a:srgbClr val="A50021"/>
      </a:accent1>
      <a:accent2>
        <a:srgbClr val="FF7C80"/>
      </a:accent2>
      <a:accent3>
        <a:srgbClr val="FFFFFF"/>
      </a:accent3>
      <a:accent4>
        <a:srgbClr val="404040"/>
      </a:accent4>
      <a:accent5>
        <a:srgbClr val="CFAAAB"/>
      </a:accent5>
      <a:accent6>
        <a:srgbClr val="E77073"/>
      </a:accent6>
      <a:hlink>
        <a:srgbClr val="DDDDDD"/>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834</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Courier New</vt:lpstr>
      <vt:lpstr>Gill Sans MT</vt:lpstr>
      <vt:lpstr>Wingdings</vt:lpstr>
      <vt:lpstr>Presentación UCES</vt:lpstr>
      <vt:lpstr>Programa Mentor</vt:lpstr>
      <vt:lpstr>Calendario de seminarios AES</vt:lpstr>
      <vt:lpstr>Criterios Evaluación Proyecto</vt:lpstr>
      <vt:lpstr>Evaluación Estratégica (punto de vista del evaluador)</vt:lpstr>
      <vt:lpstr>Apartados Memoria</vt:lpstr>
      <vt:lpstr>Áreas de Actuación Prioritarias (I)</vt:lpstr>
      <vt:lpstr>Áreas de Actuación Prioritarias (II)</vt:lpstr>
      <vt:lpstr>Prioridades Temáticas – Estrategia Estatal CTI 2021-2027</vt:lpstr>
      <vt:lpstr>Estrategias en Salud</vt:lpstr>
      <vt:lpstr>Contacto</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Convocatoria para el año 2021 de concesión de subvenciones para ayudas de Proyectos de Investigación de Medicina Personalizada de Precisión de la Acción Estratégica en Salud  2017-2020</dc:title>
  <dc:creator>Consejeria de Sanidad</dc:creator>
  <cp:lastModifiedBy>Daniel Q A</cp:lastModifiedBy>
  <cp:revision>48</cp:revision>
  <cp:lastPrinted>2021-09-14T15:19:29Z</cp:lastPrinted>
  <dcterms:created xsi:type="dcterms:W3CDTF">2021-07-15T10:05:25Z</dcterms:created>
  <dcterms:modified xsi:type="dcterms:W3CDTF">2022-01-13T04:02:16Z</dcterms:modified>
</cp:coreProperties>
</file>